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6"/>
  </p:notesMasterIdLst>
  <p:handoutMasterIdLst>
    <p:handoutMasterId r:id="rId7"/>
  </p:handoutMasterIdLst>
  <p:sldIdLst>
    <p:sldId id="352" r:id="rId2"/>
    <p:sldId id="349" r:id="rId3"/>
    <p:sldId id="350" r:id="rId4"/>
    <p:sldId id="351" r:id="rId5"/>
  </p:sldIdLst>
  <p:sldSz cx="9144000" cy="6858000" type="screen4x3"/>
  <p:notesSz cx="6797675" cy="9928225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009900"/>
    <a:srgbClr val="FE0000"/>
    <a:srgbClr val="FFFF00"/>
    <a:srgbClr val="FF9933"/>
    <a:srgbClr val="CC00FF"/>
    <a:srgbClr val="F767C7"/>
    <a:srgbClr val="2FFF2F"/>
    <a:srgbClr val="EF6FCD"/>
    <a:srgbClr val="C2FE6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8" autoAdjust="0"/>
    <p:restoredTop sz="97816" autoAdjust="0"/>
  </p:normalViewPr>
  <p:slideViewPr>
    <p:cSldViewPr>
      <p:cViewPr varScale="1">
        <p:scale>
          <a:sx n="108" d="100"/>
          <a:sy n="108" d="100"/>
        </p:scale>
        <p:origin x="-228" y="-78"/>
      </p:cViewPr>
      <p:guideLst>
        <p:guide orient="horz" pos="2160"/>
        <p:guide pos="2880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958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717" y="0"/>
            <a:ext cx="2944958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258"/>
            <a:ext cx="2944958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717" y="9431258"/>
            <a:ext cx="2944958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C0228CE-41C3-4071-9A16-E3F1256EB5E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430" cy="53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461" y="0"/>
            <a:ext cx="2951430" cy="533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7100" y="762000"/>
            <a:ext cx="4979988" cy="3733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2030" y="4725155"/>
            <a:ext cx="4970830" cy="4496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noProof="0" smtClean="0"/>
              <a:t>Click to edit Master text styles</a:t>
            </a:r>
          </a:p>
          <a:p>
            <a:pPr lvl="1"/>
            <a:r>
              <a:rPr lang="ro-RO" noProof="0" smtClean="0"/>
              <a:t>Second level</a:t>
            </a:r>
          </a:p>
          <a:p>
            <a:pPr lvl="2"/>
            <a:r>
              <a:rPr lang="ro-RO" noProof="0" smtClean="0"/>
              <a:t>Third level</a:t>
            </a:r>
          </a:p>
          <a:p>
            <a:pPr lvl="3"/>
            <a:r>
              <a:rPr lang="ro-RO" noProof="0" smtClean="0"/>
              <a:t>Fourth level</a:t>
            </a:r>
          </a:p>
          <a:p>
            <a:pPr lvl="4"/>
            <a:r>
              <a:rPr lang="ro-RO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50311"/>
            <a:ext cx="2951430" cy="45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461" y="9450311"/>
            <a:ext cx="2951430" cy="45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F6C2468-F747-4D2D-A422-8BBF64C9988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o-RO">
                <a:cs typeface="+mn-cs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o-RO">
                <a:cs typeface="+mn-cs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o-RO">
                <a:cs typeface="+mn-cs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</p:grpSp>
      </p:grpSp>
      <p:sp>
        <p:nvSpPr>
          <p:cNvPr id="7784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>
              <a:defRPr b="1" cap="none" spc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</a:defRPr>
            </a:lvl1pPr>
          </a:lstStyle>
          <a:p>
            <a:r>
              <a:rPr lang="ro-RO" dirty="0"/>
              <a:t>Click to edit Master title style</a:t>
            </a:r>
          </a:p>
        </p:txBody>
      </p:sp>
      <p:sp>
        <p:nvSpPr>
          <p:cNvPr id="7784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marL="0" indent="0">
              <a:buFont typeface="Wingdings" pitchFamily="2" charset="2"/>
              <a:buNone/>
              <a:defRPr b="1" cap="none" spc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</a:defRPr>
            </a:lvl1pPr>
          </a:lstStyle>
          <a:p>
            <a:r>
              <a:rPr lang="ro-RO" dirty="0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15C7A-B01D-4FA6-931F-E89ECA0EB8C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AF679-A7AB-419C-A02E-74406DBEBB2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323A3-9087-495A-843C-FF5B5255A83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>
              <a:defRPr b="1" cap="none" spc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o-RO" dirty="0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066800" y="1981200"/>
            <a:ext cx="3695700" cy="41148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>
              <a:defRPr b="1" cap="none" spc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defRPr>
            </a:lvl1pPr>
          </a:lstStyle>
          <a:p>
            <a:pPr lvl="0"/>
            <a:endParaRPr lang="ro-RO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7D57E-1895-4BCF-938E-713E440FB7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 userDrawn="1"/>
        </p:nvGrpSpPr>
        <p:grpSpPr bwMode="auto">
          <a:xfrm>
            <a:off x="0" y="285750"/>
            <a:ext cx="900113" cy="1146175"/>
            <a:chOff x="0" y="285728"/>
            <a:chExt cx="900113" cy="1146924"/>
          </a:xfrm>
        </p:grpSpPr>
        <p:sp>
          <p:nvSpPr>
            <p:cNvPr id="5" name="Text Box 36"/>
            <p:cNvSpPr txBox="1">
              <a:spLocks noChangeArrowheads="1"/>
            </p:cNvSpPr>
            <p:nvPr/>
          </p:nvSpPr>
          <p:spPr bwMode="auto">
            <a:xfrm>
              <a:off x="0" y="950913"/>
              <a:ext cx="900113" cy="481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sz="1200" b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latin typeface="Georgia" pitchFamily="18" charset="0"/>
                  <a:cs typeface="+mn-cs"/>
                </a:rPr>
                <a:t>Jude</a:t>
              </a:r>
              <a:r>
                <a:rPr lang="ro-RO" sz="1200" b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latin typeface="Georgia" pitchFamily="18" charset="0"/>
                  <a:cs typeface="+mn-cs"/>
                </a:rPr>
                <a:t>ţul</a:t>
              </a:r>
              <a:endParaRPr lang="ro-RO" sz="1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latin typeface="Georgia" pitchFamily="18" charset="0"/>
                <a:cs typeface="+mn-cs"/>
              </a:endParaRPr>
            </a:p>
            <a:p>
              <a:pPr algn="ctr">
                <a:lnSpc>
                  <a:spcPct val="110000"/>
                </a:lnSpc>
                <a:defRPr/>
              </a:pPr>
              <a:r>
                <a:rPr lang="en-US" sz="1200" b="1" dirty="0" err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latin typeface="Georgia" pitchFamily="18" charset="0"/>
                  <a:cs typeface="+mn-cs"/>
                </a:rPr>
                <a:t>Suceava</a:t>
              </a:r>
              <a:endParaRPr lang="ro-RO" sz="12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latin typeface="Georgia" pitchFamily="18" charset="0"/>
                <a:cs typeface="+mn-cs"/>
              </a:endParaRPr>
            </a:p>
          </p:txBody>
        </p:sp>
        <p:pic>
          <p:nvPicPr>
            <p:cNvPr id="6" name="Picture 21" descr="stema consiliul judetean.wm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786" y="285728"/>
              <a:ext cx="612000" cy="678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5728"/>
            <a:ext cx="7720042" cy="1143008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>
            <a:lvl1pPr algn="l">
              <a:defRPr sz="2800" b="1" cap="none" spc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7720042" cy="4114800"/>
          </a:xfrm>
        </p:spPr>
        <p:txBody>
          <a:bodyPr/>
          <a:lstStyle>
            <a:lvl1pPr>
              <a:defRPr sz="22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defRPr>
            </a:lvl1pPr>
            <a:lvl2pPr>
              <a:defRPr sz="20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defRPr>
            </a:lvl2pPr>
            <a:lvl3pPr>
              <a:defRPr sz="18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defRPr>
            </a:lvl3pPr>
            <a:lvl4pPr>
              <a:defRPr sz="16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defRPr>
            </a:lvl4pPr>
            <a:lvl5pPr>
              <a:defRPr sz="16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Georgia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ro-RO" dirty="0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C08CF-9FF3-4C5B-B182-DA6E4BC9A06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"/>
          <p:cNvGrpSpPr>
            <a:grpSpLocks/>
          </p:cNvGrpSpPr>
          <p:nvPr userDrawn="1"/>
        </p:nvGrpSpPr>
        <p:grpSpPr bwMode="auto">
          <a:xfrm>
            <a:off x="0" y="285750"/>
            <a:ext cx="900113" cy="1252538"/>
            <a:chOff x="0" y="285728"/>
            <a:chExt cx="900113" cy="1252718"/>
          </a:xfrm>
        </p:grpSpPr>
        <p:sp>
          <p:nvSpPr>
            <p:cNvPr id="5" name="Text Box 36"/>
            <p:cNvSpPr txBox="1">
              <a:spLocks noChangeArrowheads="1"/>
            </p:cNvSpPr>
            <p:nvPr/>
          </p:nvSpPr>
          <p:spPr bwMode="auto">
            <a:xfrm>
              <a:off x="0" y="950913"/>
              <a:ext cx="900113" cy="587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bevelT w="29210" h="16510"/>
                <a:contourClr>
                  <a:schemeClr val="accent4">
                    <a:alpha val="95000"/>
                  </a:schemeClr>
                </a:contourClr>
              </a:sp3d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sz="1000" b="1" dirty="0" err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Georgia" pitchFamily="18" charset="0"/>
                  <a:cs typeface="+mn-cs"/>
                </a:rPr>
                <a:t>Consiliul</a:t>
              </a:r>
              <a:r>
                <a:rPr lang="en-US" sz="1000" b="1" dirty="0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Georgia" pitchFamily="18" charset="0"/>
                  <a:cs typeface="+mn-cs"/>
                </a:rPr>
                <a:t> Jude</a:t>
              </a:r>
              <a:r>
                <a:rPr lang="ro-RO" sz="1000" b="1" dirty="0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Georgia" pitchFamily="18" charset="0"/>
                  <a:cs typeface="+mn-cs"/>
                </a:rPr>
                <a:t>ţ</a:t>
              </a:r>
              <a:r>
                <a:rPr lang="en-US" sz="1000" b="1" dirty="0" err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Georgia" pitchFamily="18" charset="0"/>
                  <a:cs typeface="+mn-cs"/>
                </a:rPr>
                <a:t>ean</a:t>
              </a:r>
              <a:endParaRPr lang="ro-RO" sz="1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  <a:cs typeface="+mn-cs"/>
              </a:endParaRPr>
            </a:p>
            <a:p>
              <a:pPr algn="ctr">
                <a:lnSpc>
                  <a:spcPct val="110000"/>
                </a:lnSpc>
                <a:defRPr/>
              </a:pPr>
              <a:r>
                <a:rPr lang="en-US" sz="1000" b="1" dirty="0" err="1">
                  <a:ln>
                    <a:prstDash val="solid"/>
                  </a:ln>
                  <a:gradFill rotWithShape="1">
                    <a:gsLst>
                      <a:gs pos="0">
                        <a:schemeClr val="accent4">
                          <a:tint val="70000"/>
                          <a:satMod val="200000"/>
                        </a:schemeClr>
                      </a:gs>
                      <a:gs pos="40000">
                        <a:schemeClr val="accent4">
                          <a:tint val="90000"/>
                          <a:satMod val="130000"/>
                        </a:schemeClr>
                      </a:gs>
                      <a:gs pos="50000">
                        <a:schemeClr val="accent4">
                          <a:tint val="90000"/>
                          <a:satMod val="130000"/>
                        </a:schemeClr>
                      </a:gs>
                      <a:gs pos="68000">
                        <a:schemeClr val="accent4">
                          <a:tint val="90000"/>
                          <a:satMod val="130000"/>
                        </a:schemeClr>
                      </a:gs>
                      <a:gs pos="100000">
                        <a:schemeClr val="accent4">
                          <a:tint val="70000"/>
                          <a:satMod val="200000"/>
                        </a:schemeClr>
                      </a:gs>
                    </a:gsLst>
                    <a:lin ang="5400000"/>
                  </a:gradFill>
                  <a:effectLst>
                    <a:outerShdw blurRad="88000" dist="50800" dir="5040000" algn="tl">
                      <a:schemeClr val="accent4">
                        <a:tint val="80000"/>
                        <a:satMod val="250000"/>
                        <a:alpha val="45000"/>
                      </a:schemeClr>
                    </a:outerShdw>
                  </a:effectLst>
                  <a:latin typeface="Georgia" pitchFamily="18" charset="0"/>
                  <a:cs typeface="+mn-cs"/>
                </a:rPr>
                <a:t>Suceava</a:t>
              </a:r>
              <a:endParaRPr lang="ro-RO" sz="10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Georgia" pitchFamily="18" charset="0"/>
                <a:cs typeface="+mn-cs"/>
              </a:endParaRPr>
            </a:p>
          </p:txBody>
        </p:sp>
        <p:pic>
          <p:nvPicPr>
            <p:cNvPr id="6" name="Picture 21" descr="stema consiliul judetean.wmf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786" y="285728"/>
              <a:ext cx="612000" cy="678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F82B4-8956-47A9-AA17-E3AAF1CC19B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999EB-13FE-49BD-BBC4-F9B8FCEFDDB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4F3E4-17DB-42C9-938C-C4C9656F8DB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3F85F-B630-4353-988D-C81744CB764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0BA12-CD9C-4CCA-845D-43905A681F7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ACF06-45ED-4567-BFCD-47017BBF89C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592925-DAEB-4F73-8BF3-A8A8C97BFB1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7680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o-RO">
                <a:cs typeface="+mn-cs"/>
              </a:endParaRPr>
            </a:p>
          </p:txBody>
        </p:sp>
        <p:sp>
          <p:nvSpPr>
            <p:cNvPr id="7680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o-RO">
                <a:cs typeface="+mn-cs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7680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0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0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0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1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1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1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1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  <p:sp>
            <p:nvSpPr>
              <p:cNvPr id="7681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o-RO">
                  <a:cs typeface="+mn-cs"/>
                </a:endParaRPr>
              </a:p>
            </p:txBody>
          </p:sp>
        </p:grpSp>
      </p:grpSp>
      <p:sp>
        <p:nvSpPr>
          <p:cNvPr id="7681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Click to edit Master title style</a:t>
            </a:r>
          </a:p>
        </p:txBody>
      </p:sp>
      <p:sp>
        <p:nvSpPr>
          <p:cNvPr id="7681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o-RO" smtClean="0"/>
              <a:t>Click to edit Master text styles</a:t>
            </a:r>
          </a:p>
          <a:p>
            <a:pPr lvl="1"/>
            <a:r>
              <a:rPr lang="ro-RO" smtClean="0"/>
              <a:t>Second level</a:t>
            </a:r>
          </a:p>
          <a:p>
            <a:pPr lvl="2"/>
            <a:r>
              <a:rPr lang="ro-RO" smtClean="0"/>
              <a:t>Third level</a:t>
            </a:r>
          </a:p>
          <a:p>
            <a:pPr lvl="3"/>
            <a:r>
              <a:rPr lang="ro-RO" smtClean="0"/>
              <a:t>Fourth level</a:t>
            </a:r>
          </a:p>
          <a:p>
            <a:pPr lvl="4"/>
            <a:r>
              <a:rPr lang="ro-RO" smtClean="0"/>
              <a:t>Fifth level</a:t>
            </a:r>
          </a:p>
        </p:txBody>
      </p:sp>
      <p:sp>
        <p:nvSpPr>
          <p:cNvPr id="7681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681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681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11C38AD7-43A3-421D-91EE-A724B48005F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  <p:sldLayoutId id="2147483895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pt POR slide 1"/>
          <p:cNvPicPr>
            <a:picLocks noChangeAspect="1" noChangeArrowheads="1"/>
          </p:cNvPicPr>
          <p:nvPr/>
        </p:nvPicPr>
        <p:blipFill>
          <a:blip r:embed="rId2" cstate="print"/>
          <a:srcRect t="72056" b="3800"/>
          <a:stretch>
            <a:fillRect/>
          </a:stretch>
        </p:blipFill>
        <p:spPr bwMode="auto">
          <a:xfrm>
            <a:off x="0" y="5373216"/>
            <a:ext cx="9144000" cy="15121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1338" y="2060848"/>
            <a:ext cx="808266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Portofoliul de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Proiecte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o-RO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Consiliul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Jude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țean Suceava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o-RO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Programul Operaţional Regional 2007-2013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5781" y="692696"/>
            <a:ext cx="588173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 – la </a:t>
            </a:r>
            <a:r>
              <a:rPr lang="en-US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jum</a:t>
            </a:r>
            <a:r>
              <a:rPr lang="ro-RO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ătate de drum</a:t>
            </a:r>
            <a:endParaRPr lang="ro-RO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pt POR slide 1"/>
          <p:cNvPicPr>
            <a:picLocks noChangeAspect="1" noChangeArrowheads="1"/>
          </p:cNvPicPr>
          <p:nvPr/>
        </p:nvPicPr>
        <p:blipFill>
          <a:blip r:embed="rId2" cstate="print"/>
          <a:srcRect t="72056" b="3800"/>
          <a:stretch>
            <a:fillRect/>
          </a:stretch>
        </p:blipFill>
        <p:spPr bwMode="auto">
          <a:xfrm>
            <a:off x="0" y="5373216"/>
            <a:ext cx="9144000" cy="15121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50261" y="260648"/>
            <a:ext cx="80826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Portofoliul de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Proiecte</a:t>
            </a:r>
            <a:endParaRPr lang="ro-RO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Consiliul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Jude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țean Suceava</a:t>
            </a: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Programul Operaţional Regional 2007-2013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835696" y="1841049"/>
            <a:ext cx="6408712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o-RO" sz="2700" b="1" dirty="0" smtClean="0">
                <a:solidFill>
                  <a:srgbClr val="FF0000"/>
                </a:solidFill>
              </a:rPr>
              <a:t>Infrastructura rutiera – 6 proiecte</a:t>
            </a:r>
            <a:endParaRPr lang="ro-RO" sz="27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356425"/>
            <a:ext cx="5472608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4 proiecte în etapa de finalizare:</a:t>
            </a:r>
            <a:endParaRPr lang="en-US" sz="2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valoare totala: 19.800.000 euro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74 km </a:t>
            </a: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drumuri judetene reabilitate</a:t>
            </a:r>
          </a:p>
          <a:p>
            <a:pPr lvl="1">
              <a:buFontTx/>
              <a:buChar char="-"/>
            </a:pPr>
            <a:endParaRPr lang="ro-RO" sz="2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- 2 proiecte in implementare: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valoare totala: 11.500.000 euro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25</a:t>
            </a:r>
            <a: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km </a:t>
            </a: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drumuri judetene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0152" y="2261190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Tx/>
              <a:buChar char="-"/>
            </a:pPr>
            <a:r>
              <a:rPr lang="en-US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ărmănești – 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Calafindești</a:t>
            </a:r>
            <a:r>
              <a:rPr lang="en-US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en-US" sz="16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Siret</a:t>
            </a:r>
            <a:endParaRPr lang="ro-RO" sz="1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en-US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Dolhasca-Probota</a:t>
            </a:r>
            <a:endParaRPr lang="ro-RO" sz="1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en-US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Vatra 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Dornei - Șaru 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Dornei</a:t>
            </a:r>
            <a:r>
              <a:rPr lang="en-US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en-US" sz="16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Panaci</a:t>
            </a:r>
            <a:endParaRPr lang="ro-RO" sz="1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Salcea </a:t>
            </a: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– Verești – Roșcani</a:t>
            </a:r>
          </a:p>
          <a:p>
            <a:endParaRPr lang="ro-RO" sz="1600" dirty="0"/>
          </a:p>
        </p:txBody>
      </p:sp>
      <p:sp>
        <p:nvSpPr>
          <p:cNvPr id="9" name="Left Brace 8"/>
          <p:cNvSpPr/>
          <p:nvPr/>
        </p:nvSpPr>
        <p:spPr>
          <a:xfrm>
            <a:off x="6012160" y="2276872"/>
            <a:ext cx="432048" cy="1584176"/>
          </a:xfrm>
          <a:prstGeom prst="leftBrace">
            <a:avLst>
              <a:gd name="adj1" fmla="val 8333"/>
              <a:gd name="adj2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" name="Left Brace 9"/>
          <p:cNvSpPr/>
          <p:nvPr/>
        </p:nvSpPr>
        <p:spPr>
          <a:xfrm>
            <a:off x="6012160" y="4293096"/>
            <a:ext cx="432048" cy="864096"/>
          </a:xfrm>
          <a:prstGeom prst="leftBrace">
            <a:avLst>
              <a:gd name="adj1" fmla="val 8333"/>
              <a:gd name="adj2" fmla="val 50000"/>
            </a:avLst>
          </a:prstGeom>
          <a:ln w="254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1" name="TextBox 10"/>
          <p:cNvSpPr txBox="1"/>
          <p:nvPr/>
        </p:nvSpPr>
        <p:spPr>
          <a:xfrm>
            <a:off x="5796136" y="4428401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Tx/>
              <a:buChar char="-"/>
            </a:pP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Pojorita - Rarau</a:t>
            </a:r>
          </a:p>
          <a:p>
            <a:pPr lvl="1">
              <a:buFontTx/>
              <a:buChar char="-"/>
            </a:pPr>
            <a:r>
              <a:rPr lang="ro-RO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Poiana Micului – Sucevita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pt POR slide 1"/>
          <p:cNvPicPr>
            <a:picLocks noChangeAspect="1" noChangeArrowheads="1"/>
          </p:cNvPicPr>
          <p:nvPr/>
        </p:nvPicPr>
        <p:blipFill>
          <a:blip r:embed="rId2" cstate="print"/>
          <a:srcRect t="72056" b="3800"/>
          <a:stretch>
            <a:fillRect/>
          </a:stretch>
        </p:blipFill>
        <p:spPr bwMode="auto">
          <a:xfrm>
            <a:off x="0" y="5157192"/>
            <a:ext cx="9144000" cy="1728192"/>
          </a:xfrm>
          <a:prstGeom prst="rect">
            <a:avLst/>
          </a:prstGeom>
          <a:noFill/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971253" y="1990001"/>
            <a:ext cx="792122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o-RO" sz="2600" b="1" dirty="0" smtClean="0">
                <a:solidFill>
                  <a:srgbClr val="FF0000"/>
                </a:solidFill>
              </a:rPr>
              <a:t>Infrastructura sociala si sanatate – 3 proiecte</a:t>
            </a:r>
            <a:endParaRPr lang="ro-RO" sz="2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636912"/>
            <a:ext cx="748883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Valoare totala: </a:t>
            </a:r>
            <a:r>
              <a:rPr lang="en-US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.400.000 euro</a:t>
            </a:r>
          </a:p>
          <a:p>
            <a:endParaRPr lang="ro-RO" sz="2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Modernizare </a:t>
            </a:r>
            <a: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Ambulatoriu </a:t>
            </a: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Spital de Urgenta</a:t>
            </a:r>
          </a:p>
          <a:p>
            <a:pPr lvl="1"/>
            <a:endParaRPr lang="ro-RO" sz="2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o-RO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Centrul de recuperare</a:t>
            </a: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si reabilitare a persoanelor cu handicap Sasca Mica (2 proiecte)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0261" y="260648"/>
            <a:ext cx="80826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Portofoliul de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Proiecte</a:t>
            </a:r>
            <a:endParaRPr lang="ro-RO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Consiliul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Jude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țean Suceava</a:t>
            </a: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Programul Operaţional Regional 2007-2013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ppt POR slide 1"/>
          <p:cNvPicPr>
            <a:picLocks noChangeAspect="1" noChangeArrowheads="1"/>
          </p:cNvPicPr>
          <p:nvPr/>
        </p:nvPicPr>
        <p:blipFill>
          <a:blip r:embed="rId2" cstate="print"/>
          <a:srcRect t="72056" b="3800"/>
          <a:stretch>
            <a:fillRect/>
          </a:stretch>
        </p:blipFill>
        <p:spPr bwMode="auto">
          <a:xfrm>
            <a:off x="0" y="5157192"/>
            <a:ext cx="9144000" cy="1728192"/>
          </a:xfrm>
          <a:prstGeom prst="rect">
            <a:avLst/>
          </a:prstGeom>
          <a:noFill/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899592" y="1844824"/>
            <a:ext cx="7489179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o-RO" sz="2600" b="1" dirty="0" smtClean="0">
                <a:solidFill>
                  <a:srgbClr val="FF0000"/>
                </a:solidFill>
              </a:rPr>
              <a:t>Promovarea turismului – 6 proiecte</a:t>
            </a:r>
            <a:endParaRPr lang="ro-RO" sz="26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2422049"/>
            <a:ext cx="784887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Valoare totala: 13.500.000 euro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3177550"/>
            <a:ext cx="7920880" cy="212365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Craciun in Bucovina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Paste in Bucovina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Pelerin in Bucovina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Hora in Bucovina</a:t>
            </a:r>
          </a:p>
          <a:p>
            <a:pPr lvl="1">
              <a:buFontTx/>
              <a:buChar char="-"/>
            </a:pPr>
            <a:endParaRPr lang="ro-RO" sz="2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endParaRPr lang="ro-RO" sz="22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Reabilitarea Cetatii de Scaun a Sucevei</a:t>
            </a:r>
          </a:p>
          <a:p>
            <a:pPr lvl="1">
              <a:buFontTx/>
              <a:buChar char="-"/>
            </a:pPr>
            <a:r>
              <a:rPr lang="ro-RO" sz="22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Crearea Centrului National de Informare Turistica</a:t>
            </a:r>
          </a:p>
          <a:p>
            <a:endParaRPr lang="ro-RO" dirty="0"/>
          </a:p>
        </p:txBody>
      </p:sp>
      <p:sp>
        <p:nvSpPr>
          <p:cNvPr id="9" name="TextBox 8"/>
          <p:cNvSpPr txBox="1"/>
          <p:nvPr/>
        </p:nvSpPr>
        <p:spPr>
          <a:xfrm>
            <a:off x="950261" y="260648"/>
            <a:ext cx="808266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Portofoliul de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Proiecte</a:t>
            </a:r>
            <a:endParaRPr lang="ro-RO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Consiliul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ui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Jude</a:t>
            </a:r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țean Suceava</a:t>
            </a:r>
          </a:p>
          <a:p>
            <a:pPr algn="ctr"/>
            <a:r>
              <a:rPr lang="ro-RO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Programul Operaţional Regional 2007-2013</a:t>
            </a:r>
            <a:endParaRPr lang="ro-RO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mmer">
  <a:themeElements>
    <a:clrScheme name="Shimmer 11">
      <a:dk1>
        <a:srgbClr val="1A4880"/>
      </a:dk1>
      <a:lt1>
        <a:srgbClr val="FFFFFF"/>
      </a:lt1>
      <a:dk2>
        <a:srgbClr val="012765"/>
      </a:dk2>
      <a:lt2>
        <a:srgbClr val="EAEAEA"/>
      </a:lt2>
      <a:accent1>
        <a:srgbClr val="66CCFF"/>
      </a:accent1>
      <a:accent2>
        <a:srgbClr val="0773BD"/>
      </a:accent2>
      <a:accent3>
        <a:srgbClr val="AAACB8"/>
      </a:accent3>
      <a:accent4>
        <a:srgbClr val="DADADA"/>
      </a:accent4>
      <a:accent5>
        <a:srgbClr val="B8E2FF"/>
      </a:accent5>
      <a:accent6>
        <a:srgbClr val="0668AB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10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773BD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668AB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11">
        <a:dk1>
          <a:srgbClr val="1A4880"/>
        </a:dk1>
        <a:lt1>
          <a:srgbClr val="FFFFFF"/>
        </a:lt1>
        <a:dk2>
          <a:srgbClr val="012765"/>
        </a:dk2>
        <a:lt2>
          <a:srgbClr val="EAEAEA"/>
        </a:lt2>
        <a:accent1>
          <a:srgbClr val="66CCFF"/>
        </a:accent1>
        <a:accent2>
          <a:srgbClr val="0773BD"/>
        </a:accent2>
        <a:accent3>
          <a:srgbClr val="AAACB8"/>
        </a:accent3>
        <a:accent4>
          <a:srgbClr val="DADADA"/>
        </a:accent4>
        <a:accent5>
          <a:srgbClr val="B8E2FF"/>
        </a:accent5>
        <a:accent6>
          <a:srgbClr val="0668AB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2390</TotalTime>
  <Words>200</Words>
  <Application>Microsoft Office PowerPoint</Application>
  <PresentationFormat>On-screen Show (4:3)</PresentationFormat>
  <Paragraphs>45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Shimmer</vt:lpstr>
      <vt:lpstr>Slide 1</vt:lpstr>
      <vt:lpstr>Slide 2</vt:lpstr>
      <vt:lpstr>Slide 3</vt:lpstr>
      <vt:lpstr>Slide 4</vt:lpstr>
    </vt:vector>
  </TitlesOfParts>
  <Company>cjs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CEI Workshop  “Vital Challenges for Transfrontier  Co-operation on the new EU eastern border”   Chernivtsi (Ukraine) –Suceava (Romania), 8-9 May 2006</dc:title>
  <dc:creator>sinteze</dc:creator>
  <cp:lastModifiedBy>Greceanu.Robert</cp:lastModifiedBy>
  <cp:revision>387</cp:revision>
  <dcterms:created xsi:type="dcterms:W3CDTF">2006-10-03T09:32:28Z</dcterms:created>
  <dcterms:modified xsi:type="dcterms:W3CDTF">2010-12-15T06:01:15Z</dcterms:modified>
</cp:coreProperties>
</file>